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Averag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Lato-italic.fntdata"/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1" Type="http://schemas.openxmlformats.org/officeDocument/2006/relationships/font" Target="fonts/Montserrat-bold.fntdata"/><Relationship Id="rId3" Type="http://schemas.openxmlformats.org/officeDocument/2006/relationships/presProps" Target="presProps.xml"/><Relationship Id="rId25" Type="http://schemas.openxmlformats.org/officeDocument/2006/relationships/font" Target="fonts/Lato-bold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0" Type="http://schemas.openxmlformats.org/officeDocument/2006/relationships/font" Target="fonts/Montserrat-regular.fntdata"/><Relationship Id="rId2" Type="http://schemas.openxmlformats.org/officeDocument/2006/relationships/viewProps" Target="viewProps.xml"/><Relationship Id="rId16" Type="http://schemas.openxmlformats.org/officeDocument/2006/relationships/slide" Target="slides/slide11.xml"/><Relationship Id="rId29" Type="http://schemas.openxmlformats.org/officeDocument/2006/relationships/customXml" Target="../customXml/item1.xml"/><Relationship Id="rId24" Type="http://schemas.openxmlformats.org/officeDocument/2006/relationships/font" Target="fonts/Lato-regular.fntdata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3" Type="http://schemas.openxmlformats.org/officeDocument/2006/relationships/font" Target="fonts/Montserrat-boldItalic.fntdata"/><Relationship Id="rId28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22" Type="http://schemas.openxmlformats.org/officeDocument/2006/relationships/font" Target="fonts/Montserrat-italic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7" Type="http://schemas.openxmlformats.org/officeDocument/2006/relationships/font" Target="fonts/Lato-boldItalic.fntdata"/><Relationship Id="rId14" Type="http://schemas.openxmlformats.org/officeDocument/2006/relationships/slide" Target="slides/slide9.xml"/><Relationship Id="rId30" Type="http://schemas.openxmlformats.org/officeDocument/2006/relationships/customXml" Target="../customXml/item2.xml"/></Relationships>
</file>

<file path=ppt/media/image1.png>
</file>

<file path=ppt/media/image10.png>
</file>

<file path=ppt/media/image3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e6f70eb6d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e6f70eb6d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e6f70eb6da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e6f70eb6d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e6f70eb6d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e6f70eb6d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f87997393_0_1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f87997393_0_1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e6f70eb6d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e6f70eb6d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e6f70eb6d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e6f70eb6d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e6f70eb6d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e6f70eb6d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e6f70eb6d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e6f70eb6d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e6f70eb6d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e6f70eb6d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1.xml"/><Relationship Id="rId5" Type="http://schemas.openxmlformats.org/officeDocument/2006/relationships/slide" Target="/ppt/slides/slide6.xml"/><Relationship Id="rId6" Type="http://schemas.openxmlformats.org/officeDocument/2006/relationships/slide" Target="/ppt/slides/slide7.xml"/><Relationship Id="rId7" Type="http://schemas.openxmlformats.org/officeDocument/2006/relationships/slide" Target="/ppt/slides/slide8.xml"/><Relationship Id="rId8" Type="http://schemas.openxmlformats.org/officeDocument/2006/relationships/slide" Target="/ppt/slides/slide1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de Algoritmos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537150" y="29240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Conceitos, Notação e Função O</a:t>
            </a:r>
            <a:endParaRPr/>
          </a:p>
        </p:txBody>
      </p:sp>
      <p:sp>
        <p:nvSpPr>
          <p:cNvPr id="230" name="Google Shape;230;p17"/>
          <p:cNvSpPr txBox="1"/>
          <p:nvPr>
            <p:ph idx="1" type="subTitle"/>
          </p:nvPr>
        </p:nvSpPr>
        <p:spPr>
          <a:xfrm>
            <a:off x="5788400" y="3984775"/>
            <a:ext cx="3250800" cy="10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/>
              <a:t>Centro Universitário Ruy Barbosa Wyden</a:t>
            </a:r>
            <a:br>
              <a:rPr lang="pt-BR"/>
            </a:br>
            <a:r>
              <a:rPr b="1" lang="pt-BR"/>
              <a:t>Professor: </a:t>
            </a:r>
            <a:r>
              <a:rPr lang="pt-BR"/>
              <a:t>Heleno Cardoso</a:t>
            </a:r>
            <a:br>
              <a:rPr lang="pt-BR"/>
            </a:br>
            <a:r>
              <a:rPr b="1" lang="pt-BR"/>
              <a:t>Aluno: </a:t>
            </a:r>
            <a:r>
              <a:rPr lang="pt-BR"/>
              <a:t>Jônatas Gomes Lima</a:t>
            </a:r>
            <a:br>
              <a:rPr lang="pt-BR"/>
            </a:br>
            <a:r>
              <a:rPr b="1" lang="pt-BR"/>
              <a:t>Matrícula</a:t>
            </a:r>
            <a:r>
              <a:rPr b="1" lang="pt-BR"/>
              <a:t>: </a:t>
            </a:r>
            <a:r>
              <a:rPr lang="pt-BR"/>
              <a:t>201951141172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Complexidade de Tempo</a:t>
            </a:r>
            <a:endParaRPr/>
          </a:p>
        </p:txBody>
      </p:sp>
      <p:sp>
        <p:nvSpPr>
          <p:cNvPr id="290" name="Google Shape;290;p26"/>
          <p:cNvSpPr txBox="1"/>
          <p:nvPr>
            <p:ph idx="1" type="body"/>
          </p:nvPr>
        </p:nvSpPr>
        <p:spPr>
          <a:xfrm>
            <a:off x="1297500" y="1069600"/>
            <a:ext cx="7038900" cy="39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A complexidade de tempo fornece uma estimativa do tempo de </a:t>
            </a:r>
            <a:r>
              <a:rPr lang="pt-BR">
                <a:solidFill>
                  <a:srgbClr val="FFFFFF"/>
                </a:solidFill>
              </a:rPr>
              <a:t>execução</a:t>
            </a:r>
            <a:r>
              <a:rPr lang="pt-BR">
                <a:solidFill>
                  <a:srgbClr val="FFFFFF"/>
                </a:solidFill>
              </a:rPr>
              <a:t>  no pior caso de um algoritmo. Ela é fundamental para entender o desempenho dos algoritmos em relação ao tamanho da entrada. Alguns exemplos comuns de complexidades de tempo incluem: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O(1) - Tempo Constante: O tempo de execução do algoritmo é constante e não depende do tamanho da entrada. É a complexidade de tempo mais eficiente.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O(log n) - Tempo Logarítmico: O tempo de execução do algoritmo aumenta lentamente à medida que o tamanho da entrada cresce. É comum em algoritmos eficientes de busca e ordenação, como busca binária.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O(n) - Tempo Linear: O tempo de execução cresce linearmente com o tamanho da entrada. Por exemplo, percorrer um array ou lista.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O(n^2) - Tempo Quadrático: O tempo de execução cresce quadraticamente com o tamanho da entrada. É comum em loops aninhados.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O(2^n) - Tempo Exponencial: O tempo de execução cresce exponencialmente com o tamanho da entrada. Geralmente encontrado em algoritmos de força bruta.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Complexidade de Espaço</a:t>
            </a:r>
            <a:endParaRPr/>
          </a:p>
        </p:txBody>
      </p:sp>
      <p:sp>
        <p:nvSpPr>
          <p:cNvPr id="296" name="Google Shape;296;p27"/>
          <p:cNvSpPr txBox="1"/>
          <p:nvPr>
            <p:ph idx="1" type="body"/>
          </p:nvPr>
        </p:nvSpPr>
        <p:spPr>
          <a:xfrm>
            <a:off x="1297500" y="1069600"/>
            <a:ext cx="7038900" cy="39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A complexidade de espaço se refere à quantidade de memória necessária para que um algoritmo seja executado em função do tamanho da entrada. Ajuda a analisar o uso eficiente dos recursos de memória por um algoritmo. Complexidades de espaço comuns incluem: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O(1) - Espaço Constante: O algoritmo usa uma quantidade fixa de memória, independentemente do tamanho da entrada.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O(n) - Espaço Linear: O uso de memória aumenta linearmente com o tamanho da entrada.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O(n^2) - Espaço Quadrático: O uso de memória cresce quadraticamente com o tamanho da entrada, frequentemente encontrado em algoritmos com estruturas de dados aninhadas.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O(log n) - Espaço Logarítmico: O uso de memória aumenta lentamente à medida que o tamanho da entrada cresce.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O(2^n) - Espaço Exponencial: O algoritmo consome uma quantidade de memória que cresce exponencialmente com o tamanho da entrada.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Complexidade Assintótica</a:t>
            </a:r>
            <a:endParaRPr/>
          </a:p>
        </p:txBody>
      </p:sp>
      <p:sp>
        <p:nvSpPr>
          <p:cNvPr id="302" name="Google Shape;302;p28"/>
          <p:cNvSpPr txBox="1"/>
          <p:nvPr>
            <p:ph idx="1" type="body"/>
          </p:nvPr>
        </p:nvSpPr>
        <p:spPr>
          <a:xfrm>
            <a:off x="1297500" y="1069600"/>
            <a:ext cx="7038900" cy="39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A complexidade assintótica descreve o comportamento de um algoritmo à medida que o tamanho da entrada se aproxima do infinito. Isso nos ajuda a entender como o algoritmo se comporta em cenários de grandes conjuntos de dados.</a:t>
            </a:r>
            <a:r>
              <a:rPr lang="pt-BR">
                <a:solidFill>
                  <a:srgbClr val="FFFFFF"/>
                </a:solidFill>
              </a:rPr>
              <a:t> Alguns exemplos comuns de complexidades de tempo incluem: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O(1) - Complexidade Constante: O uso de recursos permanece constante, independentemente do tamanho da entrada.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O(log n) - Complexidade Logarítmica: O uso de recursos aumenta muito lentamente à medida que o tamanho da entrada cresce.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O(n) - Complexidade Linear: O uso de recursos aumenta linearmente com o tamanho da entrada.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O(n^2) - Complexidade Quadrática: O uso de recursos cresce quadraticamente com o tamanho da entrada.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O(2^n) - Complexidade Exponencial: O uso de recursos aumenta exponencialmente com o tamanho da entrada.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Conclusão</a:t>
            </a:r>
            <a:endParaRPr sz="2400"/>
          </a:p>
        </p:txBody>
      </p:sp>
      <p:sp>
        <p:nvSpPr>
          <p:cNvPr id="308" name="Google Shape;308;p29"/>
          <p:cNvSpPr txBox="1"/>
          <p:nvPr>
            <p:ph type="title"/>
          </p:nvPr>
        </p:nvSpPr>
        <p:spPr>
          <a:xfrm>
            <a:off x="398475" y="1563425"/>
            <a:ext cx="4026600" cy="33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B212C"/>
                </a:solidFill>
                <a:highlight>
                  <a:srgbClr val="D9F0FF"/>
                </a:highlight>
              </a:rPr>
              <a:t>A</a:t>
            </a:r>
            <a:r>
              <a:rPr lang="pt-BR">
                <a:solidFill>
                  <a:srgbClr val="1B212C"/>
                </a:solidFill>
                <a:highlight>
                  <a:srgbClr val="D9F0FF"/>
                </a:highlight>
              </a:rPr>
              <a:t> análise de algoritmos é uma ferramenta poderosa para desenvolvedores e engenheiros de software. Ao entender e aplicar esses conceitos, somos capazes de criar soluções mais eficazes e otimizadas, melhorando a eficiência e o desempenho de nossos sistemas.</a:t>
            </a:r>
            <a:endParaRPr>
              <a:solidFill>
                <a:srgbClr val="1B212C"/>
              </a:solidFill>
              <a:highlight>
                <a:srgbClr val="D9F0FF"/>
              </a:highlight>
            </a:endParaRPr>
          </a:p>
        </p:txBody>
      </p:sp>
      <p:grpSp>
        <p:nvGrpSpPr>
          <p:cNvPr id="309" name="Google Shape;309;p29"/>
          <p:cNvGrpSpPr/>
          <p:nvPr/>
        </p:nvGrpSpPr>
        <p:grpSpPr>
          <a:xfrm>
            <a:off x="4547087" y="1535165"/>
            <a:ext cx="4273653" cy="2923926"/>
            <a:chOff x="4547087" y="1535165"/>
            <a:chExt cx="4273653" cy="2923926"/>
          </a:xfrm>
        </p:grpSpPr>
        <p:sp>
          <p:nvSpPr>
            <p:cNvPr id="310" name="Google Shape;310;p29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9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3" name="Google Shape;313;p29"/>
          <p:cNvPicPr preferRelativeResize="0"/>
          <p:nvPr/>
        </p:nvPicPr>
        <p:blipFill rotWithShape="1">
          <a:blip r:embed="rId3">
            <a:alphaModFix/>
          </a:blip>
          <a:srcRect b="22550" l="42865" r="29044" t="35258"/>
          <a:stretch/>
        </p:blipFill>
        <p:spPr>
          <a:xfrm rot="5400000">
            <a:off x="5295271" y="1097449"/>
            <a:ext cx="2895600" cy="37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29"/>
          <p:cNvSpPr/>
          <p:nvPr/>
        </p:nvSpPr>
        <p:spPr>
          <a:xfrm flipH="1" rot="5400000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0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/>
          </a:p>
        </p:txBody>
      </p:sp>
      <p:grpSp>
        <p:nvGrpSpPr>
          <p:cNvPr id="320" name="Google Shape;320;p30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21" name="Google Shape;321;p3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9" name="Google Shape;329;p30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0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1" name="Google Shape;331;p30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32" name="Google Shape;332;p3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6" name="Google Shape;336;p30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30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30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39" name="Google Shape;339;p3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3" name="Google Shape;343;p30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44" name="Google Shape;344;p30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5" name="Google Shape;345;p30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46" name="Google Shape;346;p3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30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51" name="Google Shape;351;p3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2" name="Google Shape;352;p3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53" name="Google Shape;353;p3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3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55" name="Google Shape;355;p30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56" name="Google Shape;356;p30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57" name="Google Shape;357;p30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5" name="Google Shape;365;p30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0" y="2064600"/>
            <a:ext cx="4326300" cy="27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Visão geral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Notação Big O (O)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rage"/>
              <a:buAutoNum type="arabicPeriod"/>
            </a:pPr>
            <a:r>
              <a:rPr lang="pt-BR">
                <a:solidFill>
                  <a:schemeClr val="lt1"/>
                </a:solidFill>
                <a:uFill>
                  <a:noFill/>
                </a:uFill>
                <a:latin typeface="Average"/>
                <a:ea typeface="Average"/>
                <a:cs typeface="Average"/>
                <a:sym typeface="Average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Notação Big O (O) - Exemplos Comuns</a:t>
            </a:r>
            <a:endParaRPr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rage"/>
              <a:buAutoNum type="arabicPeriod"/>
            </a:pPr>
            <a:r>
              <a:rPr lang="pt-BR">
                <a:solidFill>
                  <a:schemeClr val="lt1"/>
                </a:solidFill>
                <a:uFill>
                  <a:noFill/>
                </a:uFill>
                <a:latin typeface="Average"/>
                <a:ea typeface="Average"/>
                <a:cs typeface="Average"/>
                <a:sym typeface="Average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Notação Big O (O) - Exemplo Prático</a:t>
            </a:r>
            <a:endParaRPr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Conceitos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Complexidade de Tempo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Complexidade de Espaço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Complexidade Assintótica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Conclusão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howjump?jump=lastslide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Agradecimento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Visão geral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A análise de algoritmos tem como objetivo avaliar e determinar a complexidade e custo (tempo e espaço em memória computacional) de algoritmos a fim de estudar seu desempenho e eficiência.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chemeClr val="lt1"/>
                </a:solidFill>
              </a:rPr>
              <a:t>Notação usada para expressar o desempenho relativo de algoritmos.</a:t>
            </a:r>
            <a:endParaRPr/>
          </a:p>
        </p:txBody>
      </p:sp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Notação Big O (O)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Notação Big O (O)</a:t>
            </a:r>
            <a:endParaRPr/>
          </a:p>
        </p:txBody>
      </p:sp>
      <p:sp>
        <p:nvSpPr>
          <p:cNvPr id="254" name="Google Shape;254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A notação Big O é fundamental na análise de algoritmos e fornece uma maneira padronizada de expressar o desempenho relativo de diferentes algoritmos e descrever esse comportamento ou eficiência em termos de tempo de </a:t>
            </a:r>
            <a:r>
              <a:rPr lang="pt-BR">
                <a:solidFill>
                  <a:srgbClr val="FFFFFF"/>
                </a:solidFill>
              </a:rPr>
              <a:t>execução</a:t>
            </a:r>
            <a:r>
              <a:rPr lang="pt-BR">
                <a:solidFill>
                  <a:srgbClr val="FFFFFF"/>
                </a:solidFill>
              </a:rPr>
              <a:t> ou uso de memória.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Usada para representar o pior caso de desempenho de um algoritmo em relação ao tamanho da entrada, a notação Big O descreve o limite superior do tempo de execução ou uso de memória. Ou seja, o algoritmo nunca será mais lento ou consumirá mais recursos do que o indicado pela função Big O.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</a:rPr>
              <a:t>Por meio da notação Big O, é </a:t>
            </a:r>
            <a:r>
              <a:rPr lang="pt-BR">
                <a:solidFill>
                  <a:srgbClr val="FFFFFF"/>
                </a:solidFill>
              </a:rPr>
              <a:t>possível</a:t>
            </a:r>
            <a:r>
              <a:rPr lang="pt-BR">
                <a:solidFill>
                  <a:srgbClr val="FFFFFF"/>
                </a:solidFill>
              </a:rPr>
              <a:t> afirmar que a complexidade do algoritmo é "Big-O de O(n)", sendo assim, no pior dos casos cresce em ordem de n.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Notação Big O (O) - Exemplos Comuns</a:t>
            </a:r>
            <a:endParaRPr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1297500" y="1567550"/>
            <a:ext cx="7038900" cy="32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O(1) - Constante: O tempo de execução ou uso de memória permanece constante, independentemente do tamanho da entrada. É a eficiência ideal.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O(log n) - Logarítmica: O desempenho melhora à medida que o tamanho da entrada aumenta, mas a uma taxa decrescente.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O(n) - Linear: O tempo de execução ou uso de memória aumenta linearmente com o tamanho da entrada.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O(n^2) - Quadrática: O desempenho piora quadraticamente com o tamanho da entrada, comumente observado em algoritmos com loops aninhados.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O(2^n) - Exponencial: O desempenho piora exponencialmente com o tamanho da entrada, geralmente associado a abordagens de força bruta.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Notação Big O (O) - Exemplo Prático</a:t>
            </a:r>
            <a:endParaRPr/>
          </a:p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4572000" y="990750"/>
            <a:ext cx="4341300" cy="3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b="1" lang="pt-BR">
                <a:solidFill>
                  <a:srgbClr val="FFFFFF"/>
                </a:solidFill>
              </a:rPr>
              <a:t>Definição da Função: </a:t>
            </a:r>
            <a:r>
              <a:rPr lang="pt-BR">
                <a:solidFill>
                  <a:srgbClr val="FFFFFF"/>
                </a:solidFill>
              </a:rPr>
              <a:t>O tamanho da entrada é o número de elementos no array, representado por "n".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b="1" lang="pt-BR">
                <a:solidFill>
                  <a:srgbClr val="FFFFFF"/>
                </a:solidFill>
              </a:rPr>
              <a:t>Complexidade Dominante: </a:t>
            </a:r>
            <a:r>
              <a:rPr lang="pt-BR">
                <a:solidFill>
                  <a:srgbClr val="FFFFFF"/>
                </a:solidFill>
              </a:rPr>
              <a:t>O loop for percorre o array uma vez, comparando cada elemento com o máximo atual. Isso significa que o desempenho é dominado por esse loop.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b="1" lang="pt-BR">
                <a:solidFill>
                  <a:srgbClr val="FFFFFF"/>
                </a:solidFill>
              </a:rPr>
              <a:t>Remoção de Constantes e Termos Menores: </a:t>
            </a:r>
            <a:r>
              <a:rPr lang="pt-BR">
                <a:solidFill>
                  <a:srgbClr val="FFFFFF"/>
                </a:solidFill>
              </a:rPr>
              <a:t>Como só temos um loop que percorre o array de tamanho "n", podemos ignorar constantes multiplicativas. Portanto, podemos remover o "1" na notação Big O.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300"/>
              <a:buChar char="●"/>
            </a:pPr>
            <a:r>
              <a:rPr b="1" lang="pt-BR">
                <a:solidFill>
                  <a:srgbClr val="FFFFFF"/>
                </a:solidFill>
              </a:rPr>
              <a:t>Uso da Notação Big O: </a:t>
            </a:r>
            <a:r>
              <a:rPr lang="pt-BR">
                <a:solidFill>
                  <a:srgbClr val="FFFFFF"/>
                </a:solidFill>
              </a:rPr>
              <a:t>Com base no nosso cálculo, a notação Big O para este algoritmo é "O(n)", onde "n" representa o tamanho da entrada (o número de elementos no array).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67" name="Google Shape;267;p23"/>
          <p:cNvPicPr preferRelativeResize="0"/>
          <p:nvPr/>
        </p:nvPicPr>
        <p:blipFill rotWithShape="1">
          <a:blip r:embed="rId3">
            <a:alphaModFix/>
          </a:blip>
          <a:srcRect b="0" l="0" r="22869" t="0"/>
          <a:stretch/>
        </p:blipFill>
        <p:spPr>
          <a:xfrm>
            <a:off x="1297497" y="990750"/>
            <a:ext cx="31665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Conceitos</a:t>
            </a:r>
            <a:endParaRPr/>
          </a:p>
        </p:txBody>
      </p:sp>
      <p:sp>
        <p:nvSpPr>
          <p:cNvPr id="273" name="Google Shape;273;p2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Os</a:t>
            </a:r>
            <a:r>
              <a:rPr lang="pt-BR"/>
              <a:t> conceitos são essenciais para a análise de algoritmos, permitindo tomar decisões informadas ao escolher algoritmos para tarefas específicas e otimizar o código para um melhor desempenho. Eles fornecem um quadro para entender como os algoritmos se comportam e atuam sob diferentes condições de entrada.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Conceitos representados usando a notação Big O (O)</a:t>
            </a:r>
            <a:endParaRPr/>
          </a:p>
        </p:txBody>
      </p:sp>
      <p:sp>
        <p:nvSpPr>
          <p:cNvPr id="279" name="Google Shape;279;p25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0" name="Google Shape;280;p25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>
                <a:solidFill>
                  <a:srgbClr val="FFFFFF"/>
                </a:solidFill>
              </a:rPr>
              <a:t>Complexidade de Tempo: </a:t>
            </a:r>
            <a:r>
              <a:rPr lang="pt-BR">
                <a:solidFill>
                  <a:srgbClr val="FFFFFF"/>
                </a:solidFill>
              </a:rPr>
              <a:t>Como medimos o tempo de execução de um algoritmo e como avaliamos sua eficiência em termos de tempo.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1" name="Google Shape;281;p25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2" name="Google Shape;282;p25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>
                <a:solidFill>
                  <a:srgbClr val="FFFFFF"/>
                </a:solidFill>
              </a:rPr>
              <a:t>Complexidade de Espaço: </a:t>
            </a:r>
            <a:r>
              <a:rPr lang="pt-BR">
                <a:solidFill>
                  <a:srgbClr val="FFFFFF"/>
                </a:solidFill>
              </a:rPr>
              <a:t>Como medimos o uso de memória de um algoritmo e como avaliamos sua eficiência em termos de espaço em memória.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3" name="Google Shape;283;p25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4" name="Google Shape;284;p25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>
                <a:solidFill>
                  <a:srgbClr val="FFFFFF"/>
                </a:solidFill>
              </a:rPr>
              <a:t>Complexidade Assintótica: </a:t>
            </a:r>
            <a:r>
              <a:rPr lang="pt-BR">
                <a:solidFill>
                  <a:srgbClr val="FFFFFF"/>
                </a:solidFill>
              </a:rPr>
              <a:t>Comportamento do algoritmo à medida que o tamanho da entrada aumenta, se aproximando de infinito.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9C0E1B3954ED7468DD4389B96923CBF" ma:contentTypeVersion="4" ma:contentTypeDescription="Crie um novo documento." ma:contentTypeScope="" ma:versionID="eaa7be1dcb7b2e4307cb3ce9cc1aa8d6">
  <xsd:schema xmlns:xsd="http://www.w3.org/2001/XMLSchema" xmlns:xs="http://www.w3.org/2001/XMLSchema" xmlns:p="http://schemas.microsoft.com/office/2006/metadata/properties" xmlns:ns2="b46e8151-1f19-402b-8c66-53e7682eb25f" targetNamespace="http://schemas.microsoft.com/office/2006/metadata/properties" ma:root="true" ma:fieldsID="3e69b4066a5c74ccd0726c3fcee464c3" ns2:_="">
    <xsd:import namespace="b46e8151-1f19-402b-8c66-53e7682eb25f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6e8151-1f19-402b-8c66-53e7682eb25f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3C37872-78E4-4E28-B097-683A2461D158}"/>
</file>

<file path=customXml/itemProps2.xml><?xml version="1.0" encoding="utf-8"?>
<ds:datastoreItem xmlns:ds="http://schemas.openxmlformats.org/officeDocument/2006/customXml" ds:itemID="{EACD01E3-000D-4C84-8455-86A9FDB49481}"/>
</file>